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42808525" cy="30279975"/>
  <p:notesSz cx="9144000" cy="6858000"/>
  <p:defaultTextStyle>
    <a:defPPr>
      <a:defRPr lang="fi-FI"/>
    </a:defPPr>
    <a:lvl1pPr marL="0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1pPr>
    <a:lvl2pPr marL="2088215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2pPr>
    <a:lvl3pPr marL="4176431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3pPr>
    <a:lvl4pPr marL="6264646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4pPr>
    <a:lvl5pPr marL="8352861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5pPr>
    <a:lvl6pPr marL="10441076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6pPr>
    <a:lvl7pPr marL="12529292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7pPr>
    <a:lvl8pPr marL="14617507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8pPr>
    <a:lvl9pPr marL="16705722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134" autoAdjust="0"/>
  </p:normalViewPr>
  <p:slideViewPr>
    <p:cSldViewPr>
      <p:cViewPr>
        <p:scale>
          <a:sx n="30" d="100"/>
          <a:sy n="30" d="100"/>
        </p:scale>
        <p:origin x="576" y="990"/>
      </p:cViewPr>
      <p:guideLst>
        <p:guide orient="horz" pos="9537"/>
        <p:guide pos="1348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818864-96D6-4D69-86BE-30A504AFBFDC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i-FI"/>
        </a:p>
      </dgm:t>
    </dgm:pt>
    <dgm:pt modelId="{38A40E3F-9191-42E0-93E9-A1CABBFD4FED}">
      <dgm:prSet phldrT="[Teksti]" custT="1"/>
      <dgm:spPr>
        <a:solidFill>
          <a:schemeClr val="tx2">
            <a:lumMod val="50000"/>
            <a:alpha val="48000"/>
          </a:schemeClr>
        </a:solidFill>
      </dgm:spPr>
      <dgm:t>
        <a:bodyPr/>
        <a:lstStyle/>
        <a:p>
          <a:r>
            <a:rPr lang="fi-FI" sz="8800" dirty="0" err="1" smtClean="0">
              <a:solidFill>
                <a:schemeClr val="bg1">
                  <a:lumMod val="10000"/>
                </a:schemeClr>
              </a:solidFill>
            </a:rPr>
            <a:t>Start</a:t>
          </a:r>
          <a:endParaRPr lang="fi-FI" sz="8800" dirty="0">
            <a:solidFill>
              <a:schemeClr val="bg1">
                <a:lumMod val="10000"/>
              </a:schemeClr>
            </a:solidFill>
          </a:endParaRPr>
        </a:p>
      </dgm:t>
    </dgm:pt>
    <dgm:pt modelId="{F82B8AB3-7FFA-4501-B38F-120D5D68EAEE}" type="parTrans" cxnId="{1B5B6466-233A-4893-B955-516796C2E5A5}">
      <dgm:prSet/>
      <dgm:spPr/>
      <dgm:t>
        <a:bodyPr/>
        <a:lstStyle/>
        <a:p>
          <a:endParaRPr lang="fi-FI"/>
        </a:p>
      </dgm:t>
    </dgm:pt>
    <dgm:pt modelId="{D606D87B-F3DF-4BB0-95B5-EE5D7E92D9D5}" type="sibTrans" cxnId="{1B5B6466-233A-4893-B955-516796C2E5A5}">
      <dgm:prSet/>
      <dgm:spPr/>
      <dgm:t>
        <a:bodyPr/>
        <a:lstStyle/>
        <a:p>
          <a:endParaRPr lang="fi-FI"/>
        </a:p>
      </dgm:t>
    </dgm:pt>
    <dgm:pt modelId="{9BB31723-9C15-4911-902B-24FFB59AF9A6}">
      <dgm:prSet phldrT="[Teksti]" custT="1"/>
      <dgm:spPr>
        <a:solidFill>
          <a:schemeClr val="bg2">
            <a:lumMod val="75000"/>
            <a:alpha val="48000"/>
          </a:schemeClr>
        </a:solidFill>
      </dgm:spPr>
      <dgm:t>
        <a:bodyPr/>
        <a:lstStyle/>
        <a:p>
          <a:r>
            <a:rPr lang="fi-FI" sz="8800" smtClean="0">
              <a:solidFill>
                <a:schemeClr val="bg2">
                  <a:lumMod val="10000"/>
                </a:schemeClr>
              </a:solidFill>
            </a:rPr>
            <a:t>LiveMeeting</a:t>
          </a:r>
          <a:endParaRPr lang="fi-FI" sz="8800" dirty="0">
            <a:solidFill>
              <a:schemeClr val="bg2">
                <a:lumMod val="10000"/>
              </a:schemeClr>
            </a:solidFill>
          </a:endParaRPr>
        </a:p>
      </dgm:t>
    </dgm:pt>
    <dgm:pt modelId="{7CCE6D8D-5CFE-4F6E-956D-D9FA5A0BD42A}" type="parTrans" cxnId="{80308A79-CF2C-48FF-A3E5-D083C8ADF8C6}">
      <dgm:prSet/>
      <dgm:spPr/>
      <dgm:t>
        <a:bodyPr/>
        <a:lstStyle/>
        <a:p>
          <a:endParaRPr lang="fi-FI"/>
        </a:p>
      </dgm:t>
    </dgm:pt>
    <dgm:pt modelId="{55647E24-2271-46D0-8EE1-B17C660CF826}" type="sibTrans" cxnId="{80308A79-CF2C-48FF-A3E5-D083C8ADF8C6}">
      <dgm:prSet/>
      <dgm:spPr/>
      <dgm:t>
        <a:bodyPr/>
        <a:lstStyle/>
        <a:p>
          <a:endParaRPr lang="fi-FI"/>
        </a:p>
      </dgm:t>
    </dgm:pt>
    <dgm:pt modelId="{A13FE59F-9746-44C7-AB08-B9901EE603B3}">
      <dgm:prSet phldrT="[Teksti]" custT="1"/>
      <dgm:spPr>
        <a:solidFill>
          <a:schemeClr val="bg2">
            <a:lumMod val="75000"/>
            <a:alpha val="49000"/>
          </a:schemeClr>
        </a:solidFill>
      </dgm:spPr>
      <dgm:t>
        <a:bodyPr/>
        <a:lstStyle/>
        <a:p>
          <a:r>
            <a:rPr lang="fi-FI" sz="8800" dirty="0" err="1" smtClean="0">
              <a:solidFill>
                <a:schemeClr val="bg2">
                  <a:lumMod val="10000"/>
                </a:schemeClr>
              </a:solidFill>
            </a:rPr>
            <a:t>Ending</a:t>
          </a:r>
          <a:endParaRPr lang="fi-FI" sz="8800" dirty="0">
            <a:solidFill>
              <a:schemeClr val="bg2">
                <a:lumMod val="10000"/>
              </a:schemeClr>
            </a:solidFill>
          </a:endParaRPr>
        </a:p>
      </dgm:t>
    </dgm:pt>
    <dgm:pt modelId="{A774713E-5306-49C0-858C-FF7C04C557B2}" type="parTrans" cxnId="{240B1E9C-61C9-4679-825B-4A58B71B3C18}">
      <dgm:prSet/>
      <dgm:spPr/>
      <dgm:t>
        <a:bodyPr/>
        <a:lstStyle/>
        <a:p>
          <a:endParaRPr lang="fi-FI"/>
        </a:p>
      </dgm:t>
    </dgm:pt>
    <dgm:pt modelId="{60DE3819-35C4-4EFA-9616-7FACAD1DFDEA}" type="sibTrans" cxnId="{240B1E9C-61C9-4679-825B-4A58B71B3C18}">
      <dgm:prSet/>
      <dgm:spPr/>
      <dgm:t>
        <a:bodyPr/>
        <a:lstStyle/>
        <a:p>
          <a:endParaRPr lang="fi-FI"/>
        </a:p>
      </dgm:t>
    </dgm:pt>
    <dgm:pt modelId="{AA0CDE2B-0DFC-43FC-813C-B8776003966E}" type="pres">
      <dgm:prSet presAssocID="{C7818864-96D6-4D69-86BE-30A504AFBFDC}" presName="CompostProcess" presStyleCnt="0">
        <dgm:presLayoutVars>
          <dgm:dir/>
          <dgm:resizeHandles val="exact"/>
        </dgm:presLayoutVars>
      </dgm:prSet>
      <dgm:spPr/>
    </dgm:pt>
    <dgm:pt modelId="{9AD3770A-B826-40C5-9229-FDC685681358}" type="pres">
      <dgm:prSet presAssocID="{C7818864-96D6-4D69-86BE-30A504AFBFDC}" presName="arrow" presStyleLbl="bgShp" presStyleIdx="0" presStyleCnt="1" custLinFactNeighborX="151"/>
      <dgm:spPr>
        <a:solidFill>
          <a:schemeClr val="tx2">
            <a:lumMod val="90000"/>
          </a:schemeClr>
        </a:solidFill>
      </dgm:spPr>
    </dgm:pt>
    <dgm:pt modelId="{FF3E6CEA-4DF0-47AC-8460-2053F0D1FD6A}" type="pres">
      <dgm:prSet presAssocID="{C7818864-96D6-4D69-86BE-30A504AFBFDC}" presName="linearProcess" presStyleCnt="0"/>
      <dgm:spPr/>
    </dgm:pt>
    <dgm:pt modelId="{D071517B-19D5-46E8-BA90-55F6E4D5956F}" type="pres">
      <dgm:prSet presAssocID="{38A40E3F-9191-42E0-93E9-A1CABBFD4FED}" presName="textNode" presStyleLbl="node1" presStyleIdx="0" presStyleCnt="3" custScaleX="52528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B38CCDE4-46CD-4806-9A92-842864726FC4}" type="pres">
      <dgm:prSet presAssocID="{D606D87B-F3DF-4BB0-95B5-EE5D7E92D9D5}" presName="sibTrans" presStyleCnt="0"/>
      <dgm:spPr/>
    </dgm:pt>
    <dgm:pt modelId="{80E388C3-8C96-4113-AC2A-1B786179267E}" type="pres">
      <dgm:prSet presAssocID="{9BB31723-9C15-4911-902B-24FFB59AF9A6}" presName="textNode" presStyleLbl="node1" presStyleIdx="1" presStyleCnt="3" custScaleX="128972" custLinFactNeighborX="-74792" custLinFactNeighborY="1087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43A154B6-0378-44E6-9A38-1E61ED716E78}" type="pres">
      <dgm:prSet presAssocID="{55647E24-2271-46D0-8EE1-B17C660CF826}" presName="sibTrans" presStyleCnt="0"/>
      <dgm:spPr/>
    </dgm:pt>
    <dgm:pt modelId="{CFB2963B-28AE-4CD9-B193-30BD15D84F9B}" type="pres">
      <dgm:prSet presAssocID="{A13FE59F-9746-44C7-AB08-B9901EE603B3}" presName="textNode" presStyleLbl="node1" presStyleIdx="2" presStyleCnt="3" custScaleX="48072" custLinFactX="-6415" custLinFactNeighborX="-100000" custLinFactNeighborY="1087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</dgm:ptLst>
  <dgm:cxnLst>
    <dgm:cxn modelId="{004A95C6-B600-416A-A33A-089721CB8DDF}" type="presOf" srcId="{C7818864-96D6-4D69-86BE-30A504AFBFDC}" destId="{AA0CDE2B-0DFC-43FC-813C-B8776003966E}" srcOrd="0" destOrd="0" presId="urn:microsoft.com/office/officeart/2005/8/layout/hProcess9"/>
    <dgm:cxn modelId="{EC2052E6-C29C-4AFB-900F-A6D2AAB3105D}" type="presOf" srcId="{38A40E3F-9191-42E0-93E9-A1CABBFD4FED}" destId="{D071517B-19D5-46E8-BA90-55F6E4D5956F}" srcOrd="0" destOrd="0" presId="urn:microsoft.com/office/officeart/2005/8/layout/hProcess9"/>
    <dgm:cxn modelId="{240B1E9C-61C9-4679-825B-4A58B71B3C18}" srcId="{C7818864-96D6-4D69-86BE-30A504AFBFDC}" destId="{A13FE59F-9746-44C7-AB08-B9901EE603B3}" srcOrd="2" destOrd="0" parTransId="{A774713E-5306-49C0-858C-FF7C04C557B2}" sibTransId="{60DE3819-35C4-4EFA-9616-7FACAD1DFDEA}"/>
    <dgm:cxn modelId="{80308A79-CF2C-48FF-A3E5-D083C8ADF8C6}" srcId="{C7818864-96D6-4D69-86BE-30A504AFBFDC}" destId="{9BB31723-9C15-4911-902B-24FFB59AF9A6}" srcOrd="1" destOrd="0" parTransId="{7CCE6D8D-5CFE-4F6E-956D-D9FA5A0BD42A}" sibTransId="{55647E24-2271-46D0-8EE1-B17C660CF826}"/>
    <dgm:cxn modelId="{05867F27-82DB-4E6C-A38C-2CB2104CF3F6}" type="presOf" srcId="{A13FE59F-9746-44C7-AB08-B9901EE603B3}" destId="{CFB2963B-28AE-4CD9-B193-30BD15D84F9B}" srcOrd="0" destOrd="0" presId="urn:microsoft.com/office/officeart/2005/8/layout/hProcess9"/>
    <dgm:cxn modelId="{2749DCF5-B8F1-4821-AAD4-E499F99E26CE}" type="presOf" srcId="{9BB31723-9C15-4911-902B-24FFB59AF9A6}" destId="{80E388C3-8C96-4113-AC2A-1B786179267E}" srcOrd="0" destOrd="0" presId="urn:microsoft.com/office/officeart/2005/8/layout/hProcess9"/>
    <dgm:cxn modelId="{1B5B6466-233A-4893-B955-516796C2E5A5}" srcId="{C7818864-96D6-4D69-86BE-30A504AFBFDC}" destId="{38A40E3F-9191-42E0-93E9-A1CABBFD4FED}" srcOrd="0" destOrd="0" parTransId="{F82B8AB3-7FFA-4501-B38F-120D5D68EAEE}" sibTransId="{D606D87B-F3DF-4BB0-95B5-EE5D7E92D9D5}"/>
    <dgm:cxn modelId="{EE2CC508-40F0-489C-AF2D-A7A568D35FD7}" type="presParOf" srcId="{AA0CDE2B-0DFC-43FC-813C-B8776003966E}" destId="{9AD3770A-B826-40C5-9229-FDC685681358}" srcOrd="0" destOrd="0" presId="urn:microsoft.com/office/officeart/2005/8/layout/hProcess9"/>
    <dgm:cxn modelId="{F3912D36-95E6-465B-96BF-824E8B691FCF}" type="presParOf" srcId="{AA0CDE2B-0DFC-43FC-813C-B8776003966E}" destId="{FF3E6CEA-4DF0-47AC-8460-2053F0D1FD6A}" srcOrd="1" destOrd="0" presId="urn:microsoft.com/office/officeart/2005/8/layout/hProcess9"/>
    <dgm:cxn modelId="{1A77F4E3-5B06-47DA-A434-4FD8F9FEC946}" type="presParOf" srcId="{FF3E6CEA-4DF0-47AC-8460-2053F0D1FD6A}" destId="{D071517B-19D5-46E8-BA90-55F6E4D5956F}" srcOrd="0" destOrd="0" presId="urn:microsoft.com/office/officeart/2005/8/layout/hProcess9"/>
    <dgm:cxn modelId="{84267286-8FD6-4884-A2A4-EF76EC8181E2}" type="presParOf" srcId="{FF3E6CEA-4DF0-47AC-8460-2053F0D1FD6A}" destId="{B38CCDE4-46CD-4806-9A92-842864726FC4}" srcOrd="1" destOrd="0" presId="urn:microsoft.com/office/officeart/2005/8/layout/hProcess9"/>
    <dgm:cxn modelId="{70F364C6-4D2C-4A97-861E-FB6E0CB3E03B}" type="presParOf" srcId="{FF3E6CEA-4DF0-47AC-8460-2053F0D1FD6A}" destId="{80E388C3-8C96-4113-AC2A-1B786179267E}" srcOrd="2" destOrd="0" presId="urn:microsoft.com/office/officeart/2005/8/layout/hProcess9"/>
    <dgm:cxn modelId="{6CF2F02E-FB4E-454F-8FD1-4AADCD08DED2}" type="presParOf" srcId="{FF3E6CEA-4DF0-47AC-8460-2053F0D1FD6A}" destId="{43A154B6-0378-44E6-9A38-1E61ED716E78}" srcOrd="3" destOrd="0" presId="urn:microsoft.com/office/officeart/2005/8/layout/hProcess9"/>
    <dgm:cxn modelId="{7DAC7A94-D78E-4299-A58E-A87640A4DF2A}" type="presParOf" srcId="{FF3E6CEA-4DF0-47AC-8460-2053F0D1FD6A}" destId="{CFB2963B-28AE-4CD9-B193-30BD15D84F9B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AD3770A-B826-40C5-9229-FDC685681358}">
      <dsp:nvSpPr>
        <dsp:cNvPr id="0" name=""/>
        <dsp:cNvSpPr/>
      </dsp:nvSpPr>
      <dsp:spPr>
        <a:xfrm>
          <a:off x="2996982" y="0"/>
          <a:ext cx="33394317" cy="4648817"/>
        </a:xfrm>
        <a:prstGeom prst="rightArrow">
          <a:avLst/>
        </a:prstGeom>
        <a:solidFill>
          <a:schemeClr val="tx2">
            <a:lumMod val="9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71517B-19D5-46E8-BA90-55F6E4D5956F}">
      <dsp:nvSpPr>
        <dsp:cNvPr id="0" name=""/>
        <dsp:cNvSpPr/>
      </dsp:nvSpPr>
      <dsp:spPr>
        <a:xfrm>
          <a:off x="4150402" y="1394645"/>
          <a:ext cx="6191070" cy="1859526"/>
        </a:xfrm>
        <a:prstGeom prst="roundRect">
          <a:avLst/>
        </a:prstGeom>
        <a:solidFill>
          <a:schemeClr val="tx2">
            <a:lumMod val="50000"/>
            <a:alpha val="48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5280" tIns="335280" rIns="335280" bIns="335280" numCol="1" spcCol="1270" anchor="ctr" anchorCtr="0">
          <a:noAutofit/>
        </a:bodyPr>
        <a:lstStyle/>
        <a:p>
          <a:pPr lvl="0" algn="ctr" defTabSz="3911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8800" kern="1200" dirty="0" err="1" smtClean="0">
              <a:solidFill>
                <a:schemeClr val="bg1">
                  <a:lumMod val="10000"/>
                </a:schemeClr>
              </a:solidFill>
            </a:rPr>
            <a:t>Start</a:t>
          </a:r>
          <a:endParaRPr lang="fi-FI" sz="8800" kern="1200" dirty="0">
            <a:solidFill>
              <a:schemeClr val="bg1">
                <a:lumMod val="10000"/>
              </a:schemeClr>
            </a:solidFill>
          </a:endParaRPr>
        </a:p>
      </dsp:txBody>
      <dsp:txXfrm>
        <a:off x="4150402" y="1394645"/>
        <a:ext cx="6191070" cy="1859526"/>
      </dsp:txXfrm>
    </dsp:sp>
    <dsp:sp modelId="{80E388C3-8C96-4113-AC2A-1B786179267E}">
      <dsp:nvSpPr>
        <dsp:cNvPr id="0" name=""/>
        <dsp:cNvSpPr/>
      </dsp:nvSpPr>
      <dsp:spPr>
        <a:xfrm>
          <a:off x="10836652" y="1414858"/>
          <a:ext cx="15200936" cy="1859526"/>
        </a:xfrm>
        <a:prstGeom prst="roundRect">
          <a:avLst/>
        </a:prstGeom>
        <a:solidFill>
          <a:schemeClr val="bg2">
            <a:lumMod val="75000"/>
            <a:alpha val="48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5280" tIns="335280" rIns="335280" bIns="335280" numCol="1" spcCol="1270" anchor="ctr" anchorCtr="0">
          <a:noAutofit/>
        </a:bodyPr>
        <a:lstStyle/>
        <a:p>
          <a:pPr lvl="0" algn="ctr" defTabSz="3911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8800" kern="1200" smtClean="0">
              <a:solidFill>
                <a:schemeClr val="bg2">
                  <a:lumMod val="10000"/>
                </a:schemeClr>
              </a:solidFill>
            </a:rPr>
            <a:t>LiveMeeting</a:t>
          </a:r>
          <a:endParaRPr lang="fi-FI" sz="8800" kern="1200" dirty="0">
            <a:solidFill>
              <a:schemeClr val="bg2">
                <a:lumMod val="10000"/>
              </a:schemeClr>
            </a:solidFill>
          </a:endParaRPr>
        </a:p>
      </dsp:txBody>
      <dsp:txXfrm>
        <a:off x="10836652" y="1414858"/>
        <a:ext cx="15200936" cy="1859526"/>
      </dsp:txXfrm>
    </dsp:sp>
    <dsp:sp modelId="{CFB2963B-28AE-4CD9-B193-30BD15D84F9B}">
      <dsp:nvSpPr>
        <dsp:cNvPr id="0" name=""/>
        <dsp:cNvSpPr/>
      </dsp:nvSpPr>
      <dsp:spPr>
        <a:xfrm>
          <a:off x="26750694" y="1414858"/>
          <a:ext cx="5665876" cy="1859526"/>
        </a:xfrm>
        <a:prstGeom prst="roundRect">
          <a:avLst/>
        </a:prstGeom>
        <a:solidFill>
          <a:schemeClr val="bg2">
            <a:lumMod val="75000"/>
            <a:alpha val="49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5280" tIns="335280" rIns="335280" bIns="335280" numCol="1" spcCol="1270" anchor="ctr" anchorCtr="0">
          <a:noAutofit/>
        </a:bodyPr>
        <a:lstStyle/>
        <a:p>
          <a:pPr lvl="0" algn="ctr" defTabSz="3911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8800" kern="1200" dirty="0" err="1" smtClean="0">
              <a:solidFill>
                <a:schemeClr val="bg2">
                  <a:lumMod val="10000"/>
                </a:schemeClr>
              </a:solidFill>
            </a:rPr>
            <a:t>Ending</a:t>
          </a:r>
          <a:endParaRPr lang="fi-FI" sz="8800" kern="1200" dirty="0">
            <a:solidFill>
              <a:schemeClr val="bg2">
                <a:lumMod val="10000"/>
              </a:schemeClr>
            </a:solidFill>
          </a:endParaRPr>
        </a:p>
      </dsp:txBody>
      <dsp:txXfrm>
        <a:off x="26750694" y="1414858"/>
        <a:ext cx="5665876" cy="18595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FAD0FE-23DB-4D9B-80A5-BF66B5419864}" type="datetimeFigureOut">
              <a:rPr lang="fi-FI" smtClean="0"/>
              <a:pPr/>
              <a:t>8.6.2010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2754313" y="514350"/>
            <a:ext cx="3635375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2BB8DC-C3D1-4816-AD93-15E874DA1F20}" type="slidenum">
              <a:rPr lang="fi-FI" smtClean="0"/>
              <a:pPr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17643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1pPr>
    <a:lvl2pPr marL="2088215" algn="l" defTabSz="417643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2pPr>
    <a:lvl3pPr marL="4176431" algn="l" defTabSz="417643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3pPr>
    <a:lvl4pPr marL="6264646" algn="l" defTabSz="417643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4pPr>
    <a:lvl5pPr marL="8352861" algn="l" defTabSz="417643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5pPr>
    <a:lvl6pPr marL="10441076" algn="l" defTabSz="417643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6pPr>
    <a:lvl7pPr marL="12529292" algn="l" defTabSz="417643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7pPr>
    <a:lvl8pPr marL="14617507" algn="l" defTabSz="417643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8pPr>
    <a:lvl9pPr marL="16705722" algn="l" defTabSz="417643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>
          <a:xfrm>
            <a:off x="2754313" y="514350"/>
            <a:ext cx="3635375" cy="2571750"/>
          </a:xfrm>
        </p:spPr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BB8DC-C3D1-4816-AD93-15E874DA1F20}" type="slidenum">
              <a:rPr lang="fi-FI" smtClean="0"/>
              <a:pPr/>
              <a:t>1</a:t>
            </a:fld>
            <a:endParaRPr lang="fi-F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3210641" y="9406422"/>
            <a:ext cx="36387247" cy="6490569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6421279" y="17158652"/>
            <a:ext cx="29965968" cy="773821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8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6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46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28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41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92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7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057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77E6-1205-4FED-BBCC-CBA3029124BB}" type="datetimeFigureOut">
              <a:rPr lang="fi-FI" smtClean="0"/>
              <a:pPr/>
              <a:t>8.6.2010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EF5DC-AE52-4E71-A844-B44BA69E1042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77E6-1205-4FED-BBCC-CBA3029124BB}" type="datetimeFigureOut">
              <a:rPr lang="fi-FI" smtClean="0"/>
              <a:pPr/>
              <a:t>8.6.2010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EF5DC-AE52-4E71-A844-B44BA69E1042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102777623" y="7569995"/>
            <a:ext cx="31890862" cy="161268904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7090167" y="7569995"/>
            <a:ext cx="94973985" cy="161268904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77E6-1205-4FED-BBCC-CBA3029124BB}" type="datetimeFigureOut">
              <a:rPr lang="fi-FI" smtClean="0"/>
              <a:pPr/>
              <a:t>8.6.2010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EF5DC-AE52-4E71-A844-B44BA69E1042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77E6-1205-4FED-BBCC-CBA3029124BB}" type="datetimeFigureOut">
              <a:rPr lang="fi-FI" smtClean="0"/>
              <a:pPr/>
              <a:t>8.6.2010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EF5DC-AE52-4E71-A844-B44BA69E1042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3381580" y="19457691"/>
            <a:ext cx="36387247" cy="6013940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3381580" y="12833948"/>
            <a:ext cx="36387247" cy="6623743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8215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6431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6464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52861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4107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929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7507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0572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77E6-1205-4FED-BBCC-CBA3029124BB}" type="datetimeFigureOut">
              <a:rPr lang="fi-FI" smtClean="0"/>
              <a:pPr/>
              <a:t>8.6.2010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EF5DC-AE52-4E71-A844-B44BA69E1042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7090167" y="44102223"/>
            <a:ext cx="63432425" cy="124736674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71236064" y="44102223"/>
            <a:ext cx="63432421" cy="124736674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77E6-1205-4FED-BBCC-CBA3029124BB}" type="datetimeFigureOut">
              <a:rPr lang="fi-FI" smtClean="0"/>
              <a:pPr/>
              <a:t>8.6.2010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EF5DC-AE52-4E71-A844-B44BA69E1042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2140428" y="1212603"/>
            <a:ext cx="38527673" cy="5046662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2140426" y="6777952"/>
            <a:ext cx="18914533" cy="2824727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8215" indent="0">
              <a:buNone/>
              <a:defRPr sz="9100" b="1"/>
            </a:lvl2pPr>
            <a:lvl3pPr marL="4176431" indent="0">
              <a:buNone/>
              <a:defRPr sz="8200" b="1"/>
            </a:lvl3pPr>
            <a:lvl4pPr marL="6264646" indent="0">
              <a:buNone/>
              <a:defRPr sz="7300" b="1"/>
            </a:lvl4pPr>
            <a:lvl5pPr marL="8352861" indent="0">
              <a:buNone/>
              <a:defRPr sz="7300" b="1"/>
            </a:lvl5pPr>
            <a:lvl6pPr marL="10441076" indent="0">
              <a:buNone/>
              <a:defRPr sz="7300" b="1"/>
            </a:lvl6pPr>
            <a:lvl7pPr marL="12529292" indent="0">
              <a:buNone/>
              <a:defRPr sz="7300" b="1"/>
            </a:lvl7pPr>
            <a:lvl8pPr marL="14617507" indent="0">
              <a:buNone/>
              <a:defRPr sz="7300" b="1"/>
            </a:lvl8pPr>
            <a:lvl9pPr marL="16705722" indent="0">
              <a:buNone/>
              <a:defRPr sz="73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2140426" y="9602678"/>
            <a:ext cx="18914533" cy="17446034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21746138" y="6777952"/>
            <a:ext cx="18921963" cy="2824727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8215" indent="0">
              <a:buNone/>
              <a:defRPr sz="9100" b="1"/>
            </a:lvl2pPr>
            <a:lvl3pPr marL="4176431" indent="0">
              <a:buNone/>
              <a:defRPr sz="8200" b="1"/>
            </a:lvl3pPr>
            <a:lvl4pPr marL="6264646" indent="0">
              <a:buNone/>
              <a:defRPr sz="7300" b="1"/>
            </a:lvl4pPr>
            <a:lvl5pPr marL="8352861" indent="0">
              <a:buNone/>
              <a:defRPr sz="7300" b="1"/>
            </a:lvl5pPr>
            <a:lvl6pPr marL="10441076" indent="0">
              <a:buNone/>
              <a:defRPr sz="7300" b="1"/>
            </a:lvl6pPr>
            <a:lvl7pPr marL="12529292" indent="0">
              <a:buNone/>
              <a:defRPr sz="7300" b="1"/>
            </a:lvl7pPr>
            <a:lvl8pPr marL="14617507" indent="0">
              <a:buNone/>
              <a:defRPr sz="7300" b="1"/>
            </a:lvl8pPr>
            <a:lvl9pPr marL="16705722" indent="0">
              <a:buNone/>
              <a:defRPr sz="73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21746138" y="9602678"/>
            <a:ext cx="18921963" cy="17446034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77E6-1205-4FED-BBCC-CBA3029124BB}" type="datetimeFigureOut">
              <a:rPr lang="fi-FI" smtClean="0"/>
              <a:pPr/>
              <a:t>8.6.2010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EF5DC-AE52-4E71-A844-B44BA69E1042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77E6-1205-4FED-BBCC-CBA3029124BB}" type="datetimeFigureOut">
              <a:rPr lang="fi-FI" smtClean="0"/>
              <a:pPr/>
              <a:t>8.6.2010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EF5DC-AE52-4E71-A844-B44BA69E1042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77E6-1205-4FED-BBCC-CBA3029124BB}" type="datetimeFigureOut">
              <a:rPr lang="fi-FI" smtClean="0"/>
              <a:pPr/>
              <a:t>8.6.2010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EF5DC-AE52-4E71-A844-B44BA69E1042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2140430" y="1205591"/>
            <a:ext cx="14083710" cy="5130774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16736946" y="1205594"/>
            <a:ext cx="23931154" cy="25843120"/>
          </a:xfrm>
        </p:spPr>
        <p:txBody>
          <a:bodyPr/>
          <a:lstStyle>
            <a:lvl1pPr>
              <a:defRPr sz="14600"/>
            </a:lvl1pPr>
            <a:lvl2pPr>
              <a:defRPr sz="12800"/>
            </a:lvl2pPr>
            <a:lvl3pPr>
              <a:defRPr sz="110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2140430" y="6336368"/>
            <a:ext cx="14083710" cy="20712346"/>
          </a:xfrm>
        </p:spPr>
        <p:txBody>
          <a:bodyPr/>
          <a:lstStyle>
            <a:lvl1pPr marL="0" indent="0">
              <a:buNone/>
              <a:defRPr sz="6400"/>
            </a:lvl1pPr>
            <a:lvl2pPr marL="2088215" indent="0">
              <a:buNone/>
              <a:defRPr sz="5500"/>
            </a:lvl2pPr>
            <a:lvl3pPr marL="4176431" indent="0">
              <a:buNone/>
              <a:defRPr sz="4600"/>
            </a:lvl3pPr>
            <a:lvl4pPr marL="6264646" indent="0">
              <a:buNone/>
              <a:defRPr sz="4100"/>
            </a:lvl4pPr>
            <a:lvl5pPr marL="8352861" indent="0">
              <a:buNone/>
              <a:defRPr sz="4100"/>
            </a:lvl5pPr>
            <a:lvl6pPr marL="10441076" indent="0">
              <a:buNone/>
              <a:defRPr sz="4100"/>
            </a:lvl6pPr>
            <a:lvl7pPr marL="12529292" indent="0">
              <a:buNone/>
              <a:defRPr sz="4100"/>
            </a:lvl7pPr>
            <a:lvl8pPr marL="14617507" indent="0">
              <a:buNone/>
              <a:defRPr sz="4100"/>
            </a:lvl8pPr>
            <a:lvl9pPr marL="16705722" indent="0">
              <a:buNone/>
              <a:defRPr sz="41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77E6-1205-4FED-BBCC-CBA3029124BB}" type="datetimeFigureOut">
              <a:rPr lang="fi-FI" smtClean="0"/>
              <a:pPr/>
              <a:t>8.6.2010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EF5DC-AE52-4E71-A844-B44BA69E1042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390773" y="21195983"/>
            <a:ext cx="25685115" cy="2502306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8390773" y="2705573"/>
            <a:ext cx="25685115" cy="18167985"/>
          </a:xfrm>
        </p:spPr>
        <p:txBody>
          <a:bodyPr/>
          <a:lstStyle>
            <a:lvl1pPr marL="0" indent="0">
              <a:buNone/>
              <a:defRPr sz="14600"/>
            </a:lvl1pPr>
            <a:lvl2pPr marL="2088215" indent="0">
              <a:buNone/>
              <a:defRPr sz="12800"/>
            </a:lvl2pPr>
            <a:lvl3pPr marL="4176431" indent="0">
              <a:buNone/>
              <a:defRPr sz="11000"/>
            </a:lvl3pPr>
            <a:lvl4pPr marL="6264646" indent="0">
              <a:buNone/>
              <a:defRPr sz="9100"/>
            </a:lvl4pPr>
            <a:lvl5pPr marL="8352861" indent="0">
              <a:buNone/>
              <a:defRPr sz="9100"/>
            </a:lvl5pPr>
            <a:lvl6pPr marL="10441076" indent="0">
              <a:buNone/>
              <a:defRPr sz="9100"/>
            </a:lvl6pPr>
            <a:lvl7pPr marL="12529292" indent="0">
              <a:buNone/>
              <a:defRPr sz="9100"/>
            </a:lvl7pPr>
            <a:lvl8pPr marL="14617507" indent="0">
              <a:buNone/>
              <a:defRPr sz="9100"/>
            </a:lvl8pPr>
            <a:lvl9pPr marL="16705722" indent="0">
              <a:buNone/>
              <a:defRPr sz="9100"/>
            </a:lvl9pPr>
          </a:lstStyle>
          <a:p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8390773" y="23698290"/>
            <a:ext cx="25685115" cy="3553689"/>
          </a:xfrm>
        </p:spPr>
        <p:txBody>
          <a:bodyPr/>
          <a:lstStyle>
            <a:lvl1pPr marL="0" indent="0">
              <a:buNone/>
              <a:defRPr sz="6400"/>
            </a:lvl1pPr>
            <a:lvl2pPr marL="2088215" indent="0">
              <a:buNone/>
              <a:defRPr sz="5500"/>
            </a:lvl2pPr>
            <a:lvl3pPr marL="4176431" indent="0">
              <a:buNone/>
              <a:defRPr sz="4600"/>
            </a:lvl3pPr>
            <a:lvl4pPr marL="6264646" indent="0">
              <a:buNone/>
              <a:defRPr sz="4100"/>
            </a:lvl4pPr>
            <a:lvl5pPr marL="8352861" indent="0">
              <a:buNone/>
              <a:defRPr sz="4100"/>
            </a:lvl5pPr>
            <a:lvl6pPr marL="10441076" indent="0">
              <a:buNone/>
              <a:defRPr sz="4100"/>
            </a:lvl6pPr>
            <a:lvl7pPr marL="12529292" indent="0">
              <a:buNone/>
              <a:defRPr sz="4100"/>
            </a:lvl7pPr>
            <a:lvl8pPr marL="14617507" indent="0">
              <a:buNone/>
              <a:defRPr sz="4100"/>
            </a:lvl8pPr>
            <a:lvl9pPr marL="16705722" indent="0">
              <a:buNone/>
              <a:defRPr sz="41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77E6-1205-4FED-BBCC-CBA3029124BB}" type="datetimeFigureOut">
              <a:rPr lang="fi-FI" smtClean="0"/>
              <a:pPr/>
              <a:t>8.6.2010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EF5DC-AE52-4E71-A844-B44BA69E1042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2140428" y="1212603"/>
            <a:ext cx="38527673" cy="5046662"/>
          </a:xfrm>
          <a:prstGeom prst="rect">
            <a:avLst/>
          </a:prstGeom>
        </p:spPr>
        <p:txBody>
          <a:bodyPr vert="horz" lIns="417643" tIns="208822" rIns="417643" bIns="208822" rtlCol="0" anchor="ctr">
            <a:normAutofit/>
          </a:bodyPr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2140428" y="7065330"/>
            <a:ext cx="38527673" cy="19983384"/>
          </a:xfrm>
          <a:prstGeom prst="rect">
            <a:avLst/>
          </a:prstGeom>
        </p:spPr>
        <p:txBody>
          <a:bodyPr vert="horz" lIns="417643" tIns="208822" rIns="417643" bIns="208822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2140426" y="28065054"/>
            <a:ext cx="9988657" cy="1612129"/>
          </a:xfrm>
          <a:prstGeom prst="rect">
            <a:avLst/>
          </a:prstGeom>
        </p:spPr>
        <p:txBody>
          <a:bodyPr vert="horz" lIns="417643" tIns="208822" rIns="417643" bIns="208822" rtlCol="0" anchor="ctr"/>
          <a:lstStyle>
            <a:lvl1pPr algn="l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C77E6-1205-4FED-BBCC-CBA3029124BB}" type="datetimeFigureOut">
              <a:rPr lang="fi-FI" smtClean="0"/>
              <a:pPr/>
              <a:t>8.6.2010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14626248" y="28065054"/>
            <a:ext cx="13556033" cy="1612129"/>
          </a:xfrm>
          <a:prstGeom prst="rect">
            <a:avLst/>
          </a:prstGeom>
        </p:spPr>
        <p:txBody>
          <a:bodyPr vert="horz" lIns="417643" tIns="208822" rIns="417643" bIns="208822" rtlCol="0" anchor="ctr"/>
          <a:lstStyle>
            <a:lvl1pPr algn="ct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30679443" y="28065054"/>
            <a:ext cx="9988657" cy="1612129"/>
          </a:xfrm>
          <a:prstGeom prst="rect">
            <a:avLst/>
          </a:prstGeom>
        </p:spPr>
        <p:txBody>
          <a:bodyPr vert="horz" lIns="417643" tIns="208822" rIns="417643" bIns="208822" rtlCol="0" anchor="ctr"/>
          <a:lstStyle>
            <a:lvl1pPr algn="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EEF5DC-AE52-4E71-A844-B44BA69E1042}" type="slidenum">
              <a:rPr lang="fi-FI" smtClean="0"/>
              <a:pPr/>
              <a:t>‹#›</a:t>
            </a:fld>
            <a:endParaRPr lang="fi-FI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76431" rtl="0" eaLnBrk="1" latinLnBrk="0" hangingPunct="1">
        <a:spcBef>
          <a:spcPct val="0"/>
        </a:spcBef>
        <a:buNone/>
        <a:defRPr sz="20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6161" indent="-1566161" algn="l" defTabSz="4176431" rtl="0" eaLnBrk="1" latinLnBrk="0" hangingPunct="1">
        <a:spcBef>
          <a:spcPct val="20000"/>
        </a:spcBef>
        <a:buFont typeface="Arial" pitchFamily="34" charset="0"/>
        <a:buChar char="•"/>
        <a:defRPr sz="14600" kern="1200">
          <a:solidFill>
            <a:schemeClr val="tx1"/>
          </a:solidFill>
          <a:latin typeface="+mn-lt"/>
          <a:ea typeface="+mn-ea"/>
          <a:cs typeface="+mn-cs"/>
        </a:defRPr>
      </a:lvl1pPr>
      <a:lvl2pPr marL="3393350" indent="-1305135" algn="l" defTabSz="4176431" rtl="0" eaLnBrk="1" latinLnBrk="0" hangingPunct="1">
        <a:spcBef>
          <a:spcPct val="20000"/>
        </a:spcBef>
        <a:buFont typeface="Arial" pitchFamily="34" charset="0"/>
        <a:buChar char="–"/>
        <a:defRPr sz="12800" kern="1200">
          <a:solidFill>
            <a:schemeClr val="tx1"/>
          </a:solidFill>
          <a:latin typeface="+mn-lt"/>
          <a:ea typeface="+mn-ea"/>
          <a:cs typeface="+mn-cs"/>
        </a:defRPr>
      </a:lvl2pPr>
      <a:lvl3pPr marL="5220538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3pPr>
      <a:lvl4pPr marL="7308753" indent="-1044108" algn="l" defTabSz="4176431" rtl="0" eaLnBrk="1" latinLnBrk="0" hangingPunct="1">
        <a:spcBef>
          <a:spcPct val="20000"/>
        </a:spcBef>
        <a:buFont typeface="Arial" pitchFamily="34" charset="0"/>
        <a:buChar char="–"/>
        <a:defRPr sz="9100" kern="1200">
          <a:solidFill>
            <a:schemeClr val="tx1"/>
          </a:solidFill>
          <a:latin typeface="+mn-lt"/>
          <a:ea typeface="+mn-ea"/>
          <a:cs typeface="+mn-cs"/>
        </a:defRPr>
      </a:lvl4pPr>
      <a:lvl5pPr marL="9396969" indent="-1044108" algn="l" defTabSz="4176431" rtl="0" eaLnBrk="1" latinLnBrk="0" hangingPunct="1">
        <a:spcBef>
          <a:spcPct val="20000"/>
        </a:spcBef>
        <a:buFont typeface="Arial" pitchFamily="34" charset="0"/>
        <a:buChar char="»"/>
        <a:defRPr sz="9100" kern="1200">
          <a:solidFill>
            <a:schemeClr val="tx1"/>
          </a:solidFill>
          <a:latin typeface="+mn-lt"/>
          <a:ea typeface="+mn-ea"/>
          <a:cs typeface="+mn-cs"/>
        </a:defRPr>
      </a:lvl5pPr>
      <a:lvl6pPr marL="11485184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3399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61615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9830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8215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6431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4646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2861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41076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9292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7507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5722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yöristetty suorakulmio 29"/>
          <p:cNvSpPr/>
          <p:nvPr/>
        </p:nvSpPr>
        <p:spPr>
          <a:xfrm>
            <a:off x="22111234" y="26155661"/>
            <a:ext cx="19290230" cy="3688734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8" name="Pyöristetty suorakulmio 27"/>
          <p:cNvSpPr/>
          <p:nvPr/>
        </p:nvSpPr>
        <p:spPr>
          <a:xfrm>
            <a:off x="26858044" y="19131905"/>
            <a:ext cx="15048399" cy="4194041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0" name="Tekstikehys 9"/>
          <p:cNvSpPr txBox="1"/>
          <p:nvPr/>
        </p:nvSpPr>
        <p:spPr>
          <a:xfrm>
            <a:off x="1508056" y="12209212"/>
            <a:ext cx="10604577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To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make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LiveMeeting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work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, </a:t>
            </a:r>
          </a:p>
          <a:p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one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main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task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is to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motivate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participants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to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actively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take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part</a:t>
            </a:r>
            <a:r>
              <a:rPr lang="fi-FI" sz="4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in the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meeting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Active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methods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of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working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are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i.e.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pretask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voting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tools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jigsaw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roleplay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and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conflicts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  <a:p>
            <a:endParaRPr lang="fi-FI" sz="4000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Emotions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are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very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important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Because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emotions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effects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to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motivation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All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participants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’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ideas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and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expertices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need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to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be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taken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into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account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during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the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meeting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. </a:t>
            </a:r>
            <a:endParaRPr lang="fi-FI" sz="6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1" name="Tekstikehys 10"/>
          <p:cNvSpPr txBox="1"/>
          <p:nvPr/>
        </p:nvSpPr>
        <p:spPr>
          <a:xfrm>
            <a:off x="21404262" y="7914111"/>
            <a:ext cx="2080517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i-FI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617612" y="7560396"/>
            <a:ext cx="17169315" cy="9146040"/>
          </a:xfrm>
          <a:prstGeom prst="rect">
            <a:avLst/>
          </a:prstGeom>
          <a:gradFill>
            <a:gsLst>
              <a:gs pos="0">
                <a:schemeClr val="bg2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</p:spPr>
      </p:pic>
      <p:graphicFrame>
        <p:nvGraphicFramePr>
          <p:cNvPr id="32" name="Kaaviokuva 31"/>
          <p:cNvGraphicFramePr/>
          <p:nvPr/>
        </p:nvGraphicFramePr>
        <p:xfrm>
          <a:off x="1710048" y="22416395"/>
          <a:ext cx="39287432" cy="46488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3" name="Tekstikehys 32"/>
          <p:cNvSpPr txBox="1"/>
          <p:nvPr/>
        </p:nvSpPr>
        <p:spPr>
          <a:xfrm>
            <a:off x="4537935" y="21860559"/>
            <a:ext cx="76756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i-FI" sz="4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6" name="Suorakulmio 15"/>
          <p:cNvSpPr/>
          <p:nvPr/>
        </p:nvSpPr>
        <p:spPr>
          <a:xfrm>
            <a:off x="1407060" y="7762518"/>
            <a:ext cx="11109557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LIVEMEETING is an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online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webinar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where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you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can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make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presentations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start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projects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brainstorming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and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negotiate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. The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ground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theories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are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congnitive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learning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problem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solving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, social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interaction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and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collaboration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Our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aim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in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this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study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is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how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to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make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LiveMeeting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conference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inspirating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participative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and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collaborative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. </a:t>
            </a:r>
            <a:endParaRPr lang="fi-FI" sz="4000" dirty="0"/>
          </a:p>
        </p:txBody>
      </p:sp>
      <p:sp>
        <p:nvSpPr>
          <p:cNvPr id="18" name="Pyöristetty suorakulmio 17"/>
          <p:cNvSpPr/>
          <p:nvPr/>
        </p:nvSpPr>
        <p:spPr>
          <a:xfrm>
            <a:off x="12516616" y="16756967"/>
            <a:ext cx="17371307" cy="197069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9" name="Pyöristetty suorakulmio 18"/>
          <p:cNvSpPr/>
          <p:nvPr/>
        </p:nvSpPr>
        <p:spPr>
          <a:xfrm>
            <a:off x="30089915" y="7408804"/>
            <a:ext cx="12018520" cy="5811020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0" name="Pyöristetty suorakulmio 19"/>
          <p:cNvSpPr/>
          <p:nvPr/>
        </p:nvSpPr>
        <p:spPr>
          <a:xfrm>
            <a:off x="902082" y="1143008"/>
            <a:ext cx="41004363" cy="5457306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1" name="Suorakulmio 20"/>
          <p:cNvSpPr/>
          <p:nvPr/>
        </p:nvSpPr>
        <p:spPr>
          <a:xfrm>
            <a:off x="2114032" y="1193539"/>
            <a:ext cx="38883448" cy="86485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i-FI" sz="18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</a:rPr>
              <a:t>Participative</a:t>
            </a:r>
            <a:endParaRPr lang="fi-FI" sz="180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r>
              <a:rPr lang="fi-FI" sz="24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</a:rPr>
              <a:t>LiveMeeting</a:t>
            </a:r>
            <a:endParaRPr lang="fi-FI" sz="240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</a:endParaRPr>
          </a:p>
          <a:p>
            <a:pPr lvl="0" algn="ctr"/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by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Tiina Kallio, Päivi Rantamäki ja Laura Salmela </a:t>
            </a:r>
          </a:p>
          <a:p>
            <a:pPr algn="ctr"/>
            <a:r>
              <a:rPr lang="fi-FI" sz="9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</a:rPr>
              <a:t> </a:t>
            </a:r>
            <a:endParaRPr lang="fi-FI" dirty="0"/>
          </a:p>
        </p:txBody>
      </p:sp>
      <p:sp>
        <p:nvSpPr>
          <p:cNvPr id="25" name="Tekstikehys 24"/>
          <p:cNvSpPr txBox="1"/>
          <p:nvPr/>
        </p:nvSpPr>
        <p:spPr>
          <a:xfrm>
            <a:off x="30998879" y="13472477"/>
            <a:ext cx="1151354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Keywords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: </a:t>
            </a:r>
          </a:p>
          <a:p>
            <a:pPr lvl="0"/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collaborative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learning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networking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playfulness</a:t>
            </a:r>
            <a:r>
              <a:rPr lang="fi-FI" sz="4000" dirty="0" smtClean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fi-FI" sz="4000" dirty="0" err="1" smtClean="0">
                <a:solidFill>
                  <a:schemeClr val="bg2">
                    <a:lumMod val="10000"/>
                  </a:schemeClr>
                </a:solidFill>
              </a:rPr>
              <a:t>expertices</a:t>
            </a:r>
            <a:endParaRPr lang="fi-FI" sz="4000" dirty="0" smtClean="0">
              <a:solidFill>
                <a:schemeClr val="bg2">
                  <a:lumMod val="10000"/>
                </a:schemeClr>
              </a:solidFill>
            </a:endParaRPr>
          </a:p>
          <a:p>
            <a:endParaRPr lang="fi-FI" sz="4000" dirty="0" smtClean="0">
              <a:solidFill>
                <a:schemeClr val="bg1">
                  <a:lumMod val="10000"/>
                </a:schemeClr>
              </a:solidFill>
            </a:endParaRPr>
          </a:p>
          <a:p>
            <a:r>
              <a:rPr lang="fi-FI" sz="4000" dirty="0" err="1" smtClean="0">
                <a:solidFill>
                  <a:schemeClr val="bg1">
                    <a:lumMod val="10000"/>
                  </a:schemeClr>
                </a:solidFill>
              </a:rPr>
              <a:t>References</a:t>
            </a:r>
            <a:r>
              <a:rPr lang="fi-FI" sz="4000" dirty="0" smtClean="0">
                <a:solidFill>
                  <a:schemeClr val="bg1">
                    <a:lumMod val="10000"/>
                  </a:schemeClr>
                </a:solidFill>
              </a:rPr>
              <a:t>:</a:t>
            </a:r>
          </a:p>
          <a:p>
            <a:r>
              <a:rPr lang="nl-NL" sz="4000" dirty="0" smtClean="0">
                <a:solidFill>
                  <a:schemeClr val="bg1">
                    <a:lumMod val="10000"/>
                  </a:schemeClr>
                </a:solidFill>
              </a:rPr>
              <a:t>De Wever, B., Van Keer, H., Schellens, T. &amp; Valcke, M. (</a:t>
            </a:r>
            <a:r>
              <a:rPr lang="nl-NL" sz="4000" dirty="0" smtClean="0">
                <a:solidFill>
                  <a:schemeClr val="bg1">
                    <a:lumMod val="10000"/>
                  </a:schemeClr>
                </a:solidFill>
              </a:rPr>
              <a:t>2010)</a:t>
            </a:r>
          </a:p>
          <a:p>
            <a:r>
              <a:rPr lang="fi-FI" sz="4000" dirty="0" smtClean="0">
                <a:solidFill>
                  <a:schemeClr val="tx1">
                    <a:lumMod val="10000"/>
                  </a:schemeClr>
                </a:solidFill>
              </a:rPr>
              <a:t>Eteläpelto, A., Tynjälä</a:t>
            </a:r>
            <a:r>
              <a:rPr lang="fi-FI" sz="4000" dirty="0" smtClean="0">
                <a:solidFill>
                  <a:schemeClr val="tx1">
                    <a:lumMod val="10000"/>
                  </a:schemeClr>
                </a:solidFill>
              </a:rPr>
              <a:t>, P., (toim.) </a:t>
            </a:r>
            <a:r>
              <a:rPr lang="fi-FI" sz="4000" dirty="0" smtClean="0">
                <a:solidFill>
                  <a:schemeClr val="tx1">
                    <a:lumMod val="10000"/>
                  </a:schemeClr>
                </a:solidFill>
              </a:rPr>
              <a:t>(1999)</a:t>
            </a:r>
            <a:endParaRPr lang="fi-FI" sz="4000" dirty="0">
              <a:solidFill>
                <a:schemeClr val="tx1">
                  <a:lumMod val="10000"/>
                </a:schemeClr>
              </a:solidFill>
            </a:endParaRPr>
          </a:p>
        </p:txBody>
      </p:sp>
      <p:sp>
        <p:nvSpPr>
          <p:cNvPr id="26" name="Pyöristetty suorakulmio 25"/>
          <p:cNvSpPr/>
          <p:nvPr/>
        </p:nvSpPr>
        <p:spPr>
          <a:xfrm>
            <a:off x="1003076" y="19182436"/>
            <a:ext cx="10200593" cy="4194041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7" name="Pyöristetty suorakulmio 26"/>
          <p:cNvSpPr/>
          <p:nvPr/>
        </p:nvSpPr>
        <p:spPr>
          <a:xfrm>
            <a:off x="11708649" y="19182436"/>
            <a:ext cx="14644415" cy="4194041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9" name="Pyöristetty suorakulmio 28"/>
          <p:cNvSpPr/>
          <p:nvPr/>
        </p:nvSpPr>
        <p:spPr>
          <a:xfrm>
            <a:off x="1003076" y="26054599"/>
            <a:ext cx="19694215" cy="3789796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6" name="Tekstikehys 35"/>
          <p:cNvSpPr txBox="1"/>
          <p:nvPr/>
        </p:nvSpPr>
        <p:spPr>
          <a:xfrm>
            <a:off x="2316024" y="19283497"/>
            <a:ext cx="8887645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4000" dirty="0" smtClean="0">
                <a:solidFill>
                  <a:schemeClr val="bg1">
                    <a:lumMod val="10000"/>
                  </a:schemeClr>
                </a:solidFill>
              </a:rPr>
              <a:t>INTRODUCTION</a:t>
            </a:r>
          </a:p>
          <a:p>
            <a:pPr>
              <a:buFont typeface="Arial" pitchFamily="34" charset="0"/>
              <a:buChar char="•"/>
            </a:pP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by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different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rhymes</a:t>
            </a:r>
            <a:endParaRPr lang="fi-FI" sz="2400" dirty="0" smtClean="0">
              <a:solidFill>
                <a:schemeClr val="bg1">
                  <a:lumMod val="1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introduce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yourself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by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adjective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using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first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letter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of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your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name</a:t>
            </a:r>
            <a:endParaRPr lang="fi-FI" sz="2400" dirty="0" smtClean="0">
              <a:solidFill>
                <a:schemeClr val="bg1">
                  <a:lumMod val="1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show 15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objects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,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after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a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while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which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one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you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take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away</a:t>
            </a:r>
            <a:endParaRPr lang="fi-FI" sz="2400" dirty="0" smtClean="0">
              <a:solidFill>
                <a:schemeClr val="bg1">
                  <a:lumMod val="1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show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words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,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participitants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have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to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memorice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them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by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using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different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memorising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techniques</a:t>
            </a:r>
            <a:endParaRPr lang="fi-FI" sz="2400" dirty="0" smtClean="0">
              <a:solidFill>
                <a:schemeClr val="bg1">
                  <a:lumMod val="1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motivate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participants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by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asking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: ”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Your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expectations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of the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meeting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?”, ”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Your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target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during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this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meeting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?”</a:t>
            </a:r>
          </a:p>
          <a:p>
            <a:pPr>
              <a:buFont typeface="Arial" pitchFamily="34" charset="0"/>
              <a:buChar char="•"/>
            </a:pP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emotions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: ”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how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you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feel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right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now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?”, ”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how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are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you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?”</a:t>
            </a:r>
          </a:p>
          <a:p>
            <a:pPr>
              <a:buFont typeface="Arial" pitchFamily="34" charset="0"/>
              <a:buChar char="•"/>
            </a:pP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roleplay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,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participants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take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a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different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role</a:t>
            </a:r>
            <a:endParaRPr lang="fi-FI" sz="40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39" name="Alanuoli 38"/>
          <p:cNvSpPr/>
          <p:nvPr/>
        </p:nvSpPr>
        <p:spPr>
          <a:xfrm>
            <a:off x="6557854" y="23325946"/>
            <a:ext cx="2827887" cy="808490"/>
          </a:xfrm>
          <a:prstGeom prst="downArrow">
            <a:avLst/>
          </a:prstGeom>
          <a:solidFill>
            <a:schemeClr val="tx1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41" name="Tekstikehys 40"/>
          <p:cNvSpPr txBox="1"/>
          <p:nvPr/>
        </p:nvSpPr>
        <p:spPr>
          <a:xfrm>
            <a:off x="12011637" y="19182436"/>
            <a:ext cx="12422504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4000" dirty="0" smtClean="0">
                <a:solidFill>
                  <a:schemeClr val="bg1">
                    <a:lumMod val="10000"/>
                  </a:schemeClr>
                </a:solidFill>
              </a:rPr>
              <a:t>             ACTIVATIVE MANNERS</a:t>
            </a:r>
          </a:p>
          <a:p>
            <a:pPr>
              <a:buFont typeface="Arial" pitchFamily="34" charset="0"/>
              <a:buChar char="•"/>
            </a:pP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working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by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cases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from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real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life</a:t>
            </a:r>
          </a:p>
          <a:p>
            <a:pPr>
              <a:buFont typeface="Arial" pitchFamily="34" charset="0"/>
              <a:buChar char="•"/>
            </a:pP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orientative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pretask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to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activate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participants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during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meeting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and to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use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their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expertice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the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issue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in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hand</a:t>
            </a:r>
            <a:endParaRPr lang="fi-FI" sz="2400" dirty="0" smtClean="0">
              <a:solidFill>
                <a:schemeClr val="bg1">
                  <a:lumMod val="1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homegroups</a:t>
            </a:r>
            <a:endParaRPr lang="fi-FI" sz="2400" dirty="0" smtClean="0">
              <a:solidFill>
                <a:schemeClr val="bg1">
                  <a:lumMod val="1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activating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questions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during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meeting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by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using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voting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tool</a:t>
            </a:r>
            <a:endParaRPr lang="fi-FI" sz="2400" dirty="0" smtClean="0">
              <a:solidFill>
                <a:schemeClr val="bg1">
                  <a:lumMod val="1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every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participant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have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their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own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field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of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expertice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let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us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put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it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into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pragtice</a:t>
            </a:r>
            <a:endParaRPr lang="fi-FI" sz="2400" dirty="0" smtClean="0">
              <a:solidFill>
                <a:schemeClr val="bg1">
                  <a:lumMod val="1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make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together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prehomework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and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expertice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to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make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a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jigsaw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of the case in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hand</a:t>
            </a:r>
            <a:endParaRPr lang="fi-FI" sz="2400" dirty="0" smtClean="0">
              <a:solidFill>
                <a:schemeClr val="bg1">
                  <a:lumMod val="1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make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a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conflict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to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get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a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opinions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and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conversation</a:t>
            </a:r>
            <a:endParaRPr lang="fi-FI" sz="2400" dirty="0" smtClean="0">
              <a:solidFill>
                <a:schemeClr val="bg1">
                  <a:lumMod val="1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Roleplay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like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teacher-student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,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or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taking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different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kind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of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role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for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meeting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like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analyzor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,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critic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,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commentator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i.g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think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tank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to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make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new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ideas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during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meeting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chat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is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very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useful</a:t>
            </a:r>
            <a:endParaRPr lang="fi-FI" sz="2400" dirty="0" smtClean="0">
              <a:solidFill>
                <a:schemeClr val="bg1">
                  <a:lumMod val="1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feedback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from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the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meeting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in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chat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or</a:t>
            </a:r>
            <a:r>
              <a:rPr lang="fi-FI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bg1">
                    <a:lumMod val="10000"/>
                  </a:schemeClr>
                </a:solidFill>
              </a:rPr>
              <a:t>blog</a:t>
            </a:r>
            <a:endParaRPr lang="fi-FI" sz="2400" dirty="0" smtClean="0">
              <a:solidFill>
                <a:schemeClr val="bg1">
                  <a:lumMod val="1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fi-FI" sz="2400" dirty="0" smtClean="0">
              <a:solidFill>
                <a:schemeClr val="bg1">
                  <a:lumMod val="10000"/>
                </a:schemeClr>
              </a:solidFill>
            </a:endParaRPr>
          </a:p>
          <a:p>
            <a:endParaRPr lang="fi-FI" sz="40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42" name="Alanuoli 41"/>
          <p:cNvSpPr/>
          <p:nvPr/>
        </p:nvSpPr>
        <p:spPr>
          <a:xfrm>
            <a:off x="16051475" y="23325946"/>
            <a:ext cx="3534859" cy="808490"/>
          </a:xfrm>
          <a:prstGeom prst="downArrow">
            <a:avLst/>
          </a:prstGeom>
          <a:solidFill>
            <a:schemeClr val="tx1">
              <a:lumMod val="25000"/>
            </a:schemeClr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1" name="Tekstikehys 30"/>
          <p:cNvSpPr txBox="1"/>
          <p:nvPr/>
        </p:nvSpPr>
        <p:spPr>
          <a:xfrm>
            <a:off x="1811044" y="26206190"/>
            <a:ext cx="17977282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4000" dirty="0" smtClean="0">
                <a:solidFill>
                  <a:schemeClr val="tx1">
                    <a:lumMod val="10000"/>
                  </a:schemeClr>
                </a:solidFill>
              </a:rPr>
              <a:t>TOOLS</a:t>
            </a:r>
          </a:p>
          <a:p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Chat</a:t>
            </a:r>
          </a:p>
          <a:p>
            <a:pPr>
              <a:buFont typeface="Arial" pitchFamily="34" charset="0"/>
              <a:buChar char="•"/>
            </a:pP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If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possible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used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as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anonymous</a:t>
            </a:r>
            <a:endParaRPr lang="fi-FI" sz="2800" dirty="0" smtClean="0">
              <a:solidFill>
                <a:schemeClr val="tx1">
                  <a:lumMod val="1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If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only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few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participants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may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use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think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tank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: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mindmaps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: Mind24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or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Creatly</a:t>
            </a:r>
            <a:endParaRPr lang="fi-FI" sz="2800" dirty="0" smtClean="0">
              <a:solidFill>
                <a:schemeClr val="tx1">
                  <a:lumMod val="1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Chat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ought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to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be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such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that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all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writing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will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stay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 in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memory</a:t>
            </a:r>
            <a:endParaRPr lang="fi-FI" sz="2800" dirty="0" smtClean="0">
              <a:solidFill>
                <a:schemeClr val="tx1">
                  <a:lumMod val="10000"/>
                </a:schemeClr>
              </a:solidFill>
            </a:endParaRPr>
          </a:p>
          <a:p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Blog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:</a:t>
            </a:r>
          </a:p>
          <a:p>
            <a:pPr>
              <a:buFont typeface="Arial" pitchFamily="34" charset="0"/>
              <a:buChar char="•"/>
            </a:pP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All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participants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can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update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notes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from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the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meeting</a:t>
            </a:r>
            <a:endParaRPr lang="fi-FI" sz="2800" dirty="0" smtClean="0">
              <a:solidFill>
                <a:schemeClr val="tx1">
                  <a:lumMod val="1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Debate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after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meeting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will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continue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in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blog</a:t>
            </a:r>
            <a:endParaRPr lang="fi-FI" sz="2800" dirty="0" smtClean="0">
              <a:solidFill>
                <a:schemeClr val="tx1">
                  <a:lumMod val="1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a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blog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is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easy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to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greate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,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put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in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questions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and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answer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, feedback and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valuation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for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meetings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issue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,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effectiveness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i.e.</a:t>
            </a:r>
          </a:p>
          <a:p>
            <a:pPr>
              <a:buFont typeface="Arial" pitchFamily="34" charset="0"/>
              <a:buChar char="•"/>
            </a:pP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Pretask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is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find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in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blog</a:t>
            </a:r>
            <a:endParaRPr lang="fi-FI" sz="2800" dirty="0">
              <a:solidFill>
                <a:schemeClr val="tx1">
                  <a:lumMod val="10000"/>
                </a:schemeClr>
              </a:solidFill>
            </a:endParaRPr>
          </a:p>
        </p:txBody>
      </p:sp>
      <p:sp>
        <p:nvSpPr>
          <p:cNvPr id="34" name="Tekstikehys 33"/>
          <p:cNvSpPr txBox="1"/>
          <p:nvPr/>
        </p:nvSpPr>
        <p:spPr>
          <a:xfrm>
            <a:off x="22717210" y="26307252"/>
            <a:ext cx="1828027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4000" dirty="0" smtClean="0">
                <a:solidFill>
                  <a:schemeClr val="tx1">
                    <a:lumMod val="10000"/>
                  </a:schemeClr>
                </a:solidFill>
              </a:rPr>
              <a:t>MATERIALS</a:t>
            </a:r>
          </a:p>
          <a:p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Voice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: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all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may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comment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with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their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own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voice</a:t>
            </a:r>
            <a:endParaRPr lang="fi-FI" sz="2800" dirty="0" smtClean="0">
              <a:solidFill>
                <a:schemeClr val="tx1">
                  <a:lumMod val="10000"/>
                </a:schemeClr>
              </a:solidFill>
            </a:endParaRPr>
          </a:p>
          <a:p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Text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: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Text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is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used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in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blogs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,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chat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and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wikis</a:t>
            </a:r>
            <a:endParaRPr lang="fi-FI" sz="2800" dirty="0" smtClean="0">
              <a:solidFill>
                <a:schemeClr val="tx1">
                  <a:lumMod val="10000"/>
                </a:schemeClr>
              </a:solidFill>
            </a:endParaRPr>
          </a:p>
          <a:p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Picture: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Mutlimediashows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,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slices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,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i.e.</a:t>
            </a:r>
            <a:endParaRPr lang="fi-FI" sz="2800" dirty="0" smtClean="0">
              <a:solidFill>
                <a:schemeClr val="tx1">
                  <a:lumMod val="10000"/>
                </a:schemeClr>
              </a:solidFill>
            </a:endParaRPr>
          </a:p>
          <a:p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Video: 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videos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danger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is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passive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participants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.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It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is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important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to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activvate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participants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by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asking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questions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,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using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voting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tool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i.e.</a:t>
            </a:r>
          </a:p>
          <a:p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Real life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cases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may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be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introduced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by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videos</a:t>
            </a:r>
            <a:endParaRPr lang="fi-FI" sz="2800" dirty="0" smtClean="0">
              <a:solidFill>
                <a:schemeClr val="tx1">
                  <a:lumMod val="10000"/>
                </a:schemeClr>
              </a:solidFill>
            </a:endParaRPr>
          </a:p>
          <a:p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Multimedia: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Process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simulations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,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activative</a:t>
            </a:r>
            <a:r>
              <a:rPr lang="fi-FI" sz="28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800" dirty="0" err="1" smtClean="0">
                <a:solidFill>
                  <a:schemeClr val="tx1">
                    <a:lumMod val="10000"/>
                  </a:schemeClr>
                </a:solidFill>
              </a:rPr>
              <a:t>cartoons</a:t>
            </a:r>
            <a:endParaRPr lang="fi-FI" sz="2800" dirty="0" smtClean="0">
              <a:solidFill>
                <a:schemeClr val="tx1">
                  <a:lumMod val="10000"/>
                </a:schemeClr>
              </a:solidFill>
            </a:endParaRPr>
          </a:p>
          <a:p>
            <a:endParaRPr lang="fi-FI" sz="2800" dirty="0">
              <a:solidFill>
                <a:schemeClr val="tx1">
                  <a:lumMod val="10000"/>
                </a:schemeClr>
              </a:solidFill>
            </a:endParaRPr>
          </a:p>
        </p:txBody>
      </p:sp>
      <p:sp>
        <p:nvSpPr>
          <p:cNvPr id="35" name="Tekstikehys 34"/>
          <p:cNvSpPr txBox="1"/>
          <p:nvPr/>
        </p:nvSpPr>
        <p:spPr>
          <a:xfrm>
            <a:off x="27666012" y="19334028"/>
            <a:ext cx="1312947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3600" dirty="0" smtClean="0">
                <a:solidFill>
                  <a:schemeClr val="tx1">
                    <a:lumMod val="10000"/>
                  </a:schemeClr>
                </a:solidFill>
              </a:rPr>
              <a:t>GUIDANCE AND SUPPORT</a:t>
            </a:r>
          </a:p>
          <a:p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Support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by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peers</a:t>
            </a:r>
            <a:endParaRPr lang="fi-FI" sz="2400" dirty="0" smtClean="0">
              <a:solidFill>
                <a:schemeClr val="tx1">
                  <a:lumMod val="1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Peer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group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help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each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other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at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issues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in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hand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.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Each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others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espertice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will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help to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solve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the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issue</a:t>
            </a:r>
            <a:endParaRPr lang="fi-FI" sz="2400" dirty="0" smtClean="0">
              <a:solidFill>
                <a:schemeClr val="tx1">
                  <a:lumMod val="1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Peers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teach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to the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others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process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or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new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job</a:t>
            </a:r>
            <a:endParaRPr lang="fi-FI" sz="2400" dirty="0" smtClean="0">
              <a:solidFill>
                <a:schemeClr val="tx1">
                  <a:lumMod val="10000"/>
                </a:schemeClr>
              </a:solidFill>
            </a:endParaRPr>
          </a:p>
          <a:p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Tutors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role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of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guidance</a:t>
            </a:r>
            <a:endParaRPr lang="fi-FI" sz="2400" dirty="0" smtClean="0">
              <a:solidFill>
                <a:schemeClr val="tx1">
                  <a:lumMod val="1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Motivator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,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wellcome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all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group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members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and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courage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all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to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participate</a:t>
            </a:r>
            <a:endParaRPr lang="fi-FI" sz="2400" dirty="0" smtClean="0">
              <a:solidFill>
                <a:schemeClr val="tx1">
                  <a:lumMod val="1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Sosialication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,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make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an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atmosphare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which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is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open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and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acceptive</a:t>
            </a:r>
            <a:endParaRPr lang="fi-FI" sz="2400" dirty="0" smtClean="0">
              <a:solidFill>
                <a:schemeClr val="tx1">
                  <a:lumMod val="1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Tutor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make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sure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all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participants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focus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on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issue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in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hand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and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they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all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find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out new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points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of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view</a:t>
            </a:r>
            <a:endParaRPr lang="fi-FI" sz="2400" dirty="0" smtClean="0">
              <a:solidFill>
                <a:schemeClr val="tx1">
                  <a:lumMod val="1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Tutors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create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common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knowledge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in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mutual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understanding</a:t>
            </a:r>
            <a:endParaRPr lang="fi-FI" sz="2400" dirty="0" smtClean="0">
              <a:solidFill>
                <a:schemeClr val="tx1">
                  <a:lumMod val="1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Tutor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promote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critical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fi-FI" sz="2400" dirty="0" err="1" smtClean="0">
                <a:solidFill>
                  <a:schemeClr val="tx1">
                    <a:lumMod val="10000"/>
                  </a:schemeClr>
                </a:solidFill>
              </a:rPr>
              <a:t>thinking</a:t>
            </a:r>
            <a:r>
              <a:rPr lang="fi-FI" sz="2400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</a:p>
          <a:p>
            <a:pPr>
              <a:buFont typeface="Arial" pitchFamily="34" charset="0"/>
              <a:buChar char="•"/>
            </a:pPr>
            <a:endParaRPr lang="fi-FI" sz="2400" dirty="0" smtClean="0">
              <a:solidFill>
                <a:schemeClr val="tx1">
                  <a:lumMod val="10000"/>
                </a:schemeClr>
              </a:solidFill>
            </a:endParaRPr>
          </a:p>
          <a:p>
            <a:endParaRPr lang="fi-FI" sz="3600" dirty="0">
              <a:solidFill>
                <a:schemeClr val="tx1">
                  <a:lumMod val="10000"/>
                </a:schemeClr>
              </a:solidFill>
            </a:endParaRPr>
          </a:p>
        </p:txBody>
      </p:sp>
      <p:sp>
        <p:nvSpPr>
          <p:cNvPr id="37" name="Tekstikehys 36"/>
          <p:cNvSpPr txBox="1"/>
          <p:nvPr/>
        </p:nvSpPr>
        <p:spPr>
          <a:xfrm>
            <a:off x="13526578" y="17514926"/>
            <a:ext cx="15755371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>
                <a:solidFill>
                  <a:srgbClr val="FF0000"/>
                </a:solidFill>
              </a:rPr>
              <a:t>Tähän kuvateksti</a:t>
            </a:r>
            <a:endParaRPr lang="fi-FI" dirty="0">
              <a:solidFill>
                <a:srgbClr val="FF0000"/>
              </a:solidFill>
            </a:endParaRPr>
          </a:p>
        </p:txBody>
      </p:sp>
      <p:sp>
        <p:nvSpPr>
          <p:cNvPr id="38" name="Tekstikehys 37"/>
          <p:cNvSpPr txBox="1"/>
          <p:nvPr/>
        </p:nvSpPr>
        <p:spPr>
          <a:xfrm>
            <a:off x="31301867" y="8368886"/>
            <a:ext cx="6463742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Tähän </a:t>
            </a:r>
            <a:r>
              <a:rPr lang="fi-FI" dirty="0" smtClean="0">
                <a:solidFill>
                  <a:srgbClr val="FF0000"/>
                </a:solidFill>
              </a:rPr>
              <a:t>lyhennelmää</a:t>
            </a:r>
            <a:r>
              <a:rPr lang="fi-FI" dirty="0" smtClean="0"/>
              <a:t> abstraktista</a:t>
            </a:r>
            <a:endParaRPr lang="fi-FI" dirty="0"/>
          </a:p>
        </p:txBody>
      </p:sp>
      <p:sp>
        <p:nvSpPr>
          <p:cNvPr id="40" name="Alanuoli 39"/>
          <p:cNvSpPr/>
          <p:nvPr/>
        </p:nvSpPr>
        <p:spPr>
          <a:xfrm>
            <a:off x="27767008" y="23325946"/>
            <a:ext cx="3130875" cy="707429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>
              <a:lumMod val="25000"/>
            </a:schemeClr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ema">
  <a:themeElements>
    <a:clrScheme name="Mukautettu 3">
      <a:dk1>
        <a:srgbClr val="76923C"/>
      </a:dk1>
      <a:lt1>
        <a:srgbClr val="D7E3BC"/>
      </a:lt1>
      <a:dk2>
        <a:srgbClr val="C3D69B"/>
      </a:dk2>
      <a:lt2>
        <a:srgbClr val="EBF1DD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1270</TotalTime>
  <Words>611</Words>
  <Application>Microsoft Office PowerPoint</Application>
  <PresentationFormat>Mukautettu</PresentationFormat>
  <Paragraphs>67</Paragraphs>
  <Slides>1</Slides>
  <Notes>1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1</vt:i4>
      </vt:variant>
    </vt:vector>
  </HeadingPairs>
  <TitlesOfParts>
    <vt:vector size="2" baseType="lpstr">
      <vt:lpstr>Office-teema</vt:lpstr>
      <vt:lpstr>Dia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LiveMeeting</dc:title>
  <dc:creator>Tiina</dc:creator>
  <cp:lastModifiedBy>Heikki Rantamaki</cp:lastModifiedBy>
  <cp:revision>85</cp:revision>
  <dcterms:created xsi:type="dcterms:W3CDTF">2010-05-24T05:54:52Z</dcterms:created>
  <dcterms:modified xsi:type="dcterms:W3CDTF">2010-06-08T12:05:46Z</dcterms:modified>
</cp:coreProperties>
</file>